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7" r:id="rId3"/>
    <p:sldId id="272" r:id="rId4"/>
    <p:sldId id="273" r:id="rId5"/>
    <p:sldId id="274" r:id="rId6"/>
    <p:sldId id="275" r:id="rId7"/>
    <p:sldId id="276" r:id="rId8"/>
    <p:sldId id="261" r:id="rId9"/>
    <p:sldId id="263" r:id="rId10"/>
    <p:sldId id="270" r:id="rId11"/>
    <p:sldId id="264" r:id="rId12"/>
    <p:sldId id="265" r:id="rId13"/>
    <p:sldId id="266" r:id="rId14"/>
    <p:sldId id="267" r:id="rId15"/>
    <p:sldId id="269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7292C3-938B-4557-8990-2453EB53241E}" type="datetimeFigureOut">
              <a:rPr lang="en-CA" smtClean="0"/>
              <a:pPr/>
              <a:t>19/10/2010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Data to solve problems and Exploring Sample Size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8 Math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Middle name?</a:t>
            </a:r>
          </a:p>
          <a:p>
            <a:r>
              <a:rPr lang="en-GB" dirty="0" smtClean="0"/>
              <a:t>do you have the same middle name as our mother or father?</a:t>
            </a:r>
            <a:endParaRPr lang="en-US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for Milkshake Flavor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Get a slip of paper</a:t>
            </a:r>
          </a:p>
          <a:p>
            <a:r>
              <a:rPr lang="en-US" dirty="0" smtClean="0"/>
              <a:t>Write down your flavor secretly and put it in the bag</a:t>
            </a:r>
          </a:p>
          <a:p>
            <a:pPr>
              <a:buNone/>
            </a:pPr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Predict the preferences for the whole class?</a:t>
            </a:r>
          </a:p>
          <a:p>
            <a:r>
              <a:rPr lang="en-US" dirty="0" smtClean="0"/>
              <a:t>How confident are you in your prediction? Why?</a:t>
            </a:r>
          </a:p>
          <a:p>
            <a:pPr lvl="1"/>
            <a:r>
              <a:rPr lang="en-US" dirty="0" smtClean="0"/>
              <a:t>With one sample</a:t>
            </a:r>
          </a:p>
          <a:p>
            <a:pPr lvl="1"/>
            <a:r>
              <a:rPr lang="en-US" dirty="0" smtClean="0"/>
              <a:t>With 5 samples</a:t>
            </a:r>
          </a:p>
          <a:p>
            <a:pPr lvl="1"/>
            <a:r>
              <a:rPr lang="en-US" dirty="0" smtClean="0"/>
              <a:t>With 10 samples</a:t>
            </a:r>
          </a:p>
          <a:p>
            <a:r>
              <a:rPr lang="en-US" dirty="0" smtClean="0"/>
              <a:t>After looking at the whole class's slips, which sample size gave you the best prediction? Did you expect it?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sample size has the most variation in the results? Which one has the least?</a:t>
            </a:r>
          </a:p>
          <a:p>
            <a:r>
              <a:rPr lang="en-US" dirty="0" smtClean="0"/>
              <a:t>Is your class a representative sample of your school? Why?</a:t>
            </a:r>
          </a:p>
          <a:p>
            <a:r>
              <a:rPr lang="en-US" dirty="0" smtClean="0"/>
              <a:t>Why a sample is often used instead of a census?</a:t>
            </a:r>
          </a:p>
          <a:p>
            <a:r>
              <a:rPr lang="en-US" dirty="0" smtClean="0"/>
              <a:t>Why is a large sample likely to be a better predictor of a population’s preferences than a small sample?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you want to know the cartoon-watching habits of students, you decide to use a sample from a class at a high school.</a:t>
            </a:r>
          </a:p>
          <a:p>
            <a:r>
              <a:rPr lang="en-US" dirty="0" smtClean="0"/>
              <a:t>Is this a representative sample of your school? Why?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Apply: what sample size?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How many students in your school prefer volleyball to basketball?</a:t>
            </a:r>
            <a:endParaRPr lang="en-CA" dirty="0" smtClean="0"/>
          </a:p>
          <a:p>
            <a:pPr lvl="0"/>
            <a:r>
              <a:rPr lang="en-GB" dirty="0" smtClean="0"/>
              <a:t>How many students in your class prefer volleyball to basketball?</a:t>
            </a:r>
            <a:endParaRPr lang="en-CA" dirty="0" smtClean="0"/>
          </a:p>
          <a:p>
            <a:pPr lvl="0"/>
            <a:r>
              <a:rPr lang="en-GB" dirty="0" smtClean="0"/>
              <a:t>How many people in the world like chocolate ice cream?</a:t>
            </a:r>
            <a:endParaRPr lang="en-CA" dirty="0" smtClean="0"/>
          </a:p>
          <a:p>
            <a:r>
              <a:rPr lang="en-GB" dirty="0" smtClean="0"/>
              <a:t>How many people in your family like chocolate ice cream?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of the door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Please write down a new thing that you learned today and hand it in to me before you go to recess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4572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a bar graph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Which Graph?</a:t>
            </a:r>
            <a:br>
              <a:rPr lang="en-US" sz="3600" dirty="0" smtClean="0"/>
            </a:br>
            <a:endParaRPr lang="th-TH" sz="36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534400" cy="3733800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90000"/>
              </a:lnSpc>
            </a:pP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This kind of graph compares </a:t>
            </a: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the values of different items in specific categories or at discrete points in 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time</a:t>
            </a:r>
            <a:endParaRPr lang="en-US" sz="2800" dirty="0"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</a:pP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Simple to create and easy to interpret</a:t>
            </a:r>
          </a:p>
          <a:p>
            <a:pPr algn="just">
              <a:lnSpc>
                <a:spcPct val="90000"/>
              </a:lnSpc>
            </a:pP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Used to illustrate variable values which are distinct</a:t>
            </a:r>
            <a:r>
              <a:rPr lang="th-TH" sz="2800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(i.e. qualitative variable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>
              <a:buNone/>
            </a:pP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800" dirty="0" smtClean="0"/>
              <a:t>A. a bar graph</a:t>
            </a:r>
          </a:p>
          <a:p>
            <a:pPr>
              <a:buNone/>
            </a:pPr>
            <a:r>
              <a:rPr lang="en-US" sz="2800" dirty="0" smtClean="0"/>
              <a:t>		B. a pictograph</a:t>
            </a:r>
          </a:p>
          <a:p>
            <a:pPr>
              <a:buNone/>
            </a:pPr>
            <a:r>
              <a:rPr lang="en-US" sz="2800" dirty="0" smtClean="0"/>
              <a:t>		C. a line graph</a:t>
            </a:r>
          </a:p>
          <a:p>
            <a:pPr>
              <a:buNone/>
            </a:pPr>
            <a:r>
              <a:rPr lang="en-US" sz="2800" dirty="0" smtClean="0"/>
              <a:t>		D. a scatter plot</a:t>
            </a:r>
          </a:p>
          <a:p>
            <a:pPr>
              <a:buNone/>
            </a:pPr>
            <a:r>
              <a:rPr lang="en-US" sz="2800" dirty="0" smtClean="0"/>
              <a:t>		E. a stem-and-leaf plot</a:t>
            </a:r>
          </a:p>
          <a:p>
            <a:pPr>
              <a:buNone/>
            </a:pPr>
            <a:r>
              <a:rPr lang="en-US" sz="2800" dirty="0" smtClean="0"/>
              <a:t>		F. a circle graph</a:t>
            </a:r>
            <a:endParaRPr lang="en-CA" sz="2800" dirty="0" smtClean="0"/>
          </a:p>
          <a:p>
            <a:pPr algn="just">
              <a:lnSpc>
                <a:spcPct val="90000"/>
              </a:lnSpc>
              <a:buNone/>
            </a:pPr>
            <a:endParaRPr lang="en-US" sz="2800" dirty="0"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Monotype Sorts" pitchFamily="2" charset="2"/>
              <a:buNone/>
            </a:pPr>
            <a:endParaRPr lang="en-US" sz="2800" dirty="0">
              <a:solidFill>
                <a:srgbClr val="FF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sz="3600" dirty="0" smtClean="0"/>
              <a:t>Which Graph?</a:t>
            </a:r>
            <a:endParaRPr lang="th-TH" sz="3600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534400" cy="4114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This kind of graph shows </a:t>
            </a: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the progression of values over time, e.g. the number of schools in operation over 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time</a:t>
            </a:r>
            <a:endParaRPr lang="en-US" sz="2800" dirty="0"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Easier for the eye to follow curves for different series</a:t>
            </a:r>
          </a:p>
          <a:p>
            <a:pPr algn="just"/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Easier to get a clearer picture of the development over time</a:t>
            </a:r>
          </a:p>
          <a:p>
            <a:pPr algn="just"/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Good for answering the following questions:</a:t>
            </a:r>
          </a:p>
          <a:p>
            <a:pPr lvl="1" algn="just"/>
            <a:r>
              <a:rPr lang="en-US" dirty="0">
                <a:ea typeface="Arial Unicode MS" pitchFamily="34" charset="-128"/>
                <a:cs typeface="Arial Unicode MS" pitchFamily="34" charset="-128"/>
              </a:rPr>
              <a:t>In what periods were the changes large?</a:t>
            </a:r>
          </a:p>
          <a:p>
            <a:pPr lvl="1" algn="just"/>
            <a:r>
              <a:rPr lang="en-US" dirty="0">
                <a:ea typeface="Arial Unicode MS" pitchFamily="34" charset="-128"/>
                <a:cs typeface="Arial Unicode MS" pitchFamily="34" charset="-128"/>
              </a:rPr>
              <a:t>When were the turning points</a:t>
            </a:r>
            <a:r>
              <a:rPr lang="en-US" dirty="0" smtClean="0">
                <a:ea typeface="Arial Unicode MS" pitchFamily="34" charset="-128"/>
                <a:cs typeface="Arial Unicode MS" pitchFamily="34" charset="-128"/>
              </a:rPr>
              <a:t>?</a:t>
            </a:r>
          </a:p>
          <a:p>
            <a:pPr>
              <a:buNone/>
            </a:pP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800" dirty="0" smtClean="0"/>
              <a:t>A. a bar graph</a:t>
            </a:r>
          </a:p>
          <a:p>
            <a:pPr>
              <a:buNone/>
            </a:pPr>
            <a:r>
              <a:rPr lang="en-US" sz="2800" dirty="0" smtClean="0"/>
              <a:t>		B. a pictograph</a:t>
            </a:r>
          </a:p>
          <a:p>
            <a:pPr>
              <a:buNone/>
            </a:pPr>
            <a:r>
              <a:rPr lang="en-US" sz="2800" dirty="0" smtClean="0"/>
              <a:t>		C. a line graph</a:t>
            </a:r>
          </a:p>
          <a:p>
            <a:pPr>
              <a:buNone/>
            </a:pPr>
            <a:r>
              <a:rPr lang="en-US" sz="2800" dirty="0" smtClean="0"/>
              <a:t>		D. a scatter plot</a:t>
            </a:r>
          </a:p>
          <a:p>
            <a:pPr>
              <a:buNone/>
            </a:pPr>
            <a:r>
              <a:rPr lang="en-US" sz="2800" dirty="0" smtClean="0"/>
              <a:t>		E. a stem-and-leaf plot</a:t>
            </a:r>
          </a:p>
          <a:p>
            <a:pPr>
              <a:buNone/>
            </a:pPr>
            <a:r>
              <a:rPr lang="en-US" sz="2800" dirty="0" smtClean="0"/>
              <a:t>		F. a circle graph</a:t>
            </a:r>
            <a:endParaRPr lang="en-CA" sz="2800" dirty="0" smtClean="0"/>
          </a:p>
          <a:p>
            <a:pPr lvl="1" algn="just"/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Which Graph?</a:t>
            </a:r>
            <a:endParaRPr lang="th-TH" sz="3600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495800"/>
          </a:xfrm>
        </p:spPr>
        <p:txBody>
          <a:bodyPr>
            <a:normAutofit fontScale="92500" lnSpcReduction="20000"/>
          </a:bodyPr>
          <a:lstStyle/>
          <a:p>
            <a:pPr algn="just"/>
            <a:endParaRPr lang="en-US" sz="2800" dirty="0" smtClean="0"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Suitable </a:t>
            </a: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for illustrating percentage distributions 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2800" dirty="0">
              <a:ea typeface="Arial Unicode MS" pitchFamily="34" charset="-128"/>
              <a:cs typeface="Arial Unicode MS" pitchFamily="34" charset="-128"/>
            </a:endParaRPr>
          </a:p>
          <a:p>
            <a:pPr algn="just"/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Displays the contribution of each value to a total;</a:t>
            </a:r>
          </a:p>
          <a:p>
            <a:pPr algn="just"/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Best suited for overviews;</a:t>
            </a:r>
          </a:p>
          <a:p>
            <a:pPr algn="just"/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Should not have too many sectors – maximum 5 or 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6</a:t>
            </a:r>
          </a:p>
          <a:p>
            <a:pPr>
              <a:buNone/>
            </a:pP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800" dirty="0" smtClean="0"/>
              <a:t>A. a bar graph</a:t>
            </a:r>
          </a:p>
          <a:p>
            <a:pPr>
              <a:buNone/>
            </a:pPr>
            <a:r>
              <a:rPr lang="en-US" sz="2800" dirty="0" smtClean="0"/>
              <a:t>		B. a pictograph</a:t>
            </a:r>
          </a:p>
          <a:p>
            <a:pPr>
              <a:buNone/>
            </a:pPr>
            <a:r>
              <a:rPr lang="en-US" sz="2800" dirty="0" smtClean="0"/>
              <a:t>		C. a line graph</a:t>
            </a:r>
          </a:p>
          <a:p>
            <a:pPr>
              <a:buNone/>
            </a:pPr>
            <a:r>
              <a:rPr lang="en-US" sz="2800" dirty="0" smtClean="0"/>
              <a:t>		D. a scatter plot</a:t>
            </a:r>
          </a:p>
          <a:p>
            <a:pPr>
              <a:buNone/>
            </a:pPr>
            <a:r>
              <a:rPr lang="en-US" sz="2800" dirty="0" smtClean="0"/>
              <a:t>		E. a stem-and-leaf plot</a:t>
            </a:r>
          </a:p>
          <a:p>
            <a:pPr>
              <a:buNone/>
            </a:pPr>
            <a:r>
              <a:rPr lang="en-US" sz="2800" dirty="0" smtClean="0"/>
              <a:t>		F. a circle graph</a:t>
            </a:r>
            <a:endParaRPr lang="en-CA" sz="2800" dirty="0" smtClean="0"/>
          </a:p>
          <a:p>
            <a:pPr algn="just">
              <a:buNone/>
            </a:pPr>
            <a:endParaRPr lang="th-TH" sz="2800" dirty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a typeface="Arial Unicode MS" pitchFamily="34" charset="-128"/>
                <a:cs typeface="Arial Unicode MS" pitchFamily="34" charset="-128"/>
              </a:rPr>
              <a:t>Which Graph?</a:t>
            </a:r>
            <a:endParaRPr lang="th-TH" sz="36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4495800"/>
          </a:xfrm>
        </p:spPr>
        <p:txBody>
          <a:bodyPr>
            <a:normAutofit fontScale="77500" lnSpcReduction="20000"/>
          </a:bodyPr>
          <a:lstStyle/>
          <a:p>
            <a:pPr algn="just">
              <a:buSzPct val="125000"/>
              <a:buFont typeface="Wingdings" pitchFamily="2" charset="2"/>
              <a:buChar char="§"/>
            </a:pPr>
            <a:endParaRPr lang="en-US" sz="2800" dirty="0" smtClean="0">
              <a:ea typeface="Arial Unicode MS" pitchFamily="34" charset="-128"/>
              <a:cs typeface="Arial Unicode MS" pitchFamily="34" charset="-128"/>
            </a:endParaRPr>
          </a:p>
          <a:p>
            <a:pPr algn="just"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These kind of graphs are used to determine relationships between the two different things. The x-axis is used to measure one event (or variable) and the y-axis is used to measure the other. </a:t>
            </a:r>
            <a:endParaRPr lang="en-US" sz="2800" dirty="0" smtClean="0">
              <a:ea typeface="Arial Unicode MS" pitchFamily="34" charset="-128"/>
              <a:cs typeface="Arial Unicode MS" pitchFamily="34" charset="-128"/>
            </a:endParaRPr>
          </a:p>
          <a:p>
            <a:pPr algn="just"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These kind of 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graphs </a:t>
            </a: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plot values in one series against those in another</a:t>
            </a:r>
          </a:p>
          <a:p>
            <a:pPr algn="just">
              <a:buSzPct val="125000"/>
              <a:buFont typeface="Wingdings" pitchFamily="2" charset="2"/>
              <a:buChar char="§"/>
            </a:pPr>
            <a:r>
              <a:rPr lang="en-US" sz="2800" dirty="0">
                <a:ea typeface="Arial Unicode MS" pitchFamily="34" charset="-128"/>
                <a:cs typeface="Arial Unicode MS" pitchFamily="34" charset="-128"/>
              </a:rPr>
              <a:t>Compares pairs of </a:t>
            </a: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values</a:t>
            </a:r>
          </a:p>
          <a:p>
            <a:pPr>
              <a:buNone/>
            </a:pP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800" dirty="0" smtClean="0"/>
              <a:t>A. a bar graph</a:t>
            </a:r>
          </a:p>
          <a:p>
            <a:pPr>
              <a:buNone/>
            </a:pPr>
            <a:r>
              <a:rPr lang="en-US" sz="2800" dirty="0" smtClean="0"/>
              <a:t>		B. a pictograph</a:t>
            </a:r>
          </a:p>
          <a:p>
            <a:pPr>
              <a:buNone/>
            </a:pPr>
            <a:r>
              <a:rPr lang="en-US" sz="2800" dirty="0" smtClean="0"/>
              <a:t>		C. a line graph</a:t>
            </a:r>
          </a:p>
          <a:p>
            <a:pPr>
              <a:buNone/>
            </a:pPr>
            <a:r>
              <a:rPr lang="en-US" sz="2800" dirty="0" smtClean="0"/>
              <a:t>		D. a scatter plot</a:t>
            </a:r>
          </a:p>
          <a:p>
            <a:pPr>
              <a:buNone/>
            </a:pPr>
            <a:r>
              <a:rPr lang="en-US" sz="2800" dirty="0" smtClean="0"/>
              <a:t>		E. a stem-and-leaf plot</a:t>
            </a:r>
          </a:p>
          <a:p>
            <a:pPr>
              <a:buNone/>
            </a:pPr>
            <a:r>
              <a:rPr lang="en-US" sz="2800" dirty="0" smtClean="0"/>
              <a:t>		F. a circle graph</a:t>
            </a:r>
            <a:endParaRPr lang="en-CA" sz="2800" dirty="0" smtClean="0"/>
          </a:p>
          <a:p>
            <a:pPr algn="just"/>
            <a:endParaRPr lang="th-TH" sz="2800" dirty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Which Graph?</a:t>
            </a:r>
            <a:endParaRPr lang="th-TH" sz="3600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534400" cy="4495800"/>
          </a:xfrm>
        </p:spPr>
        <p:txBody>
          <a:bodyPr>
            <a:normAutofit fontScale="77500" lnSpcReduction="20000"/>
          </a:bodyPr>
          <a:lstStyle/>
          <a:p>
            <a:pPr algn="just">
              <a:buSzPct val="125000"/>
              <a:buFont typeface="Wingdings" pitchFamily="2" charset="2"/>
              <a:buChar char="§"/>
            </a:pPr>
            <a:endParaRPr lang="en-US" sz="2800" dirty="0" smtClean="0">
              <a:ea typeface="Arial Unicode MS" pitchFamily="34" charset="-128"/>
              <a:cs typeface="Arial Unicode MS" pitchFamily="34" charset="-128"/>
            </a:endParaRPr>
          </a:p>
          <a:p>
            <a:pPr algn="just"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It summarizes the shape of a set of data (the distribution) and provides extra detail regarding individual values. The data is arranged by place value. </a:t>
            </a:r>
          </a:p>
          <a:p>
            <a:pPr algn="just"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They are usually used when there are large amounts of numbers to analyze. </a:t>
            </a:r>
          </a:p>
          <a:p>
            <a:pPr algn="just"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Example: series of scores on sports teams, series of temperatures or rainfall over a period of time, series of classroom test scores</a:t>
            </a:r>
          </a:p>
          <a:p>
            <a:pPr>
              <a:buNone/>
            </a:pPr>
            <a:r>
              <a:rPr lang="en-US" sz="2800" dirty="0" smtClean="0"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800" dirty="0" smtClean="0"/>
              <a:t>A. a bar graph</a:t>
            </a:r>
          </a:p>
          <a:p>
            <a:pPr>
              <a:buNone/>
            </a:pPr>
            <a:r>
              <a:rPr lang="en-US" sz="2800" dirty="0" smtClean="0"/>
              <a:t>		B. a pictograph</a:t>
            </a:r>
          </a:p>
          <a:p>
            <a:pPr>
              <a:buNone/>
            </a:pPr>
            <a:r>
              <a:rPr lang="en-US" sz="2800" dirty="0" smtClean="0"/>
              <a:t>		C. a line graph</a:t>
            </a:r>
          </a:p>
          <a:p>
            <a:pPr>
              <a:buNone/>
            </a:pPr>
            <a:r>
              <a:rPr lang="en-US" sz="2800" dirty="0" smtClean="0"/>
              <a:t>		D. a scatter plot</a:t>
            </a:r>
          </a:p>
          <a:p>
            <a:pPr>
              <a:buNone/>
            </a:pPr>
            <a:r>
              <a:rPr lang="en-US" sz="2800" dirty="0" smtClean="0"/>
              <a:t>		E. a stem-and-leaf plot</a:t>
            </a:r>
          </a:p>
          <a:p>
            <a:pPr>
              <a:buNone/>
            </a:pPr>
            <a:r>
              <a:rPr lang="en-US" sz="2800" dirty="0" smtClean="0"/>
              <a:t>		F. a circle graph</a:t>
            </a:r>
            <a:endParaRPr lang="en-CA" sz="2800" dirty="0" smtClean="0"/>
          </a:p>
          <a:p>
            <a:pPr algn="just">
              <a:buSzPct val="125000"/>
              <a:buFont typeface="Wingdings" pitchFamily="2" charset="2"/>
              <a:buChar char="§"/>
            </a:pPr>
            <a:endParaRPr lang="th-TH" sz="2800" dirty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Please use a </a:t>
            </a:r>
            <a:r>
              <a:rPr lang="en-US" dirty="0" err="1" smtClean="0"/>
              <a:t>Frayer</a:t>
            </a:r>
            <a:r>
              <a:rPr lang="en-US" dirty="0" smtClean="0"/>
              <a:t> model to define one graph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r>
              <a:rPr lang="en-US" dirty="0" smtClean="0"/>
              <a:t>Group with 6 students</a:t>
            </a:r>
          </a:p>
          <a:p>
            <a:r>
              <a:rPr lang="en-US" dirty="0" smtClean="0"/>
              <a:t>Draw a </a:t>
            </a:r>
            <a:r>
              <a:rPr lang="en-US" dirty="0" err="1" smtClean="0"/>
              <a:t>Frayer</a:t>
            </a:r>
            <a:r>
              <a:rPr lang="en-US" dirty="0" smtClean="0"/>
              <a:t> model</a:t>
            </a:r>
          </a:p>
          <a:p>
            <a:r>
              <a:rPr lang="en-US" dirty="0" smtClean="0"/>
              <a:t>Definition-characteristics-examples-non examples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Collection:</a:t>
            </a:r>
            <a:br>
              <a:rPr lang="en-US" dirty="0" smtClean="0"/>
            </a:br>
            <a:r>
              <a:rPr lang="en-US" dirty="0" smtClean="0"/>
              <a:t>Exploring Sample Size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8 Math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4624</TotalTime>
  <Words>609</Words>
  <Application>Microsoft Office PowerPoint</Application>
  <PresentationFormat>On-screen Show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Using Data to solve problems and Exploring Sample Size</vt:lpstr>
      <vt:lpstr>What type of graph is this?</vt:lpstr>
      <vt:lpstr>Which Graph? </vt:lpstr>
      <vt:lpstr>Which Graph?</vt:lpstr>
      <vt:lpstr>Which Graph?</vt:lpstr>
      <vt:lpstr>Which Graph?</vt:lpstr>
      <vt:lpstr>Which Graph?</vt:lpstr>
      <vt:lpstr>Please use a Frayer model to define one graph</vt:lpstr>
      <vt:lpstr>Data Collection: Exploring Sample Size</vt:lpstr>
      <vt:lpstr>Introduction </vt:lpstr>
      <vt:lpstr>Survey for Milkshake Flavor</vt:lpstr>
      <vt:lpstr>Can you</vt:lpstr>
      <vt:lpstr>Think:</vt:lpstr>
      <vt:lpstr>Think:</vt:lpstr>
      <vt:lpstr>Apply: what sample size?</vt:lpstr>
      <vt:lpstr>Ticket out of the door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Mobile</dc:creator>
  <cp:lastModifiedBy>Mobile</cp:lastModifiedBy>
  <cp:revision>58</cp:revision>
  <dcterms:created xsi:type="dcterms:W3CDTF">2010-10-13T19:28:10Z</dcterms:created>
  <dcterms:modified xsi:type="dcterms:W3CDTF">2010-10-20T00:01:42Z</dcterms:modified>
</cp:coreProperties>
</file>